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256" r:id="rId2"/>
    <p:sldId id="271" r:id="rId3"/>
    <p:sldId id="707" r:id="rId4"/>
    <p:sldId id="274" r:id="rId5"/>
    <p:sldId id="393" r:id="rId6"/>
    <p:sldId id="389" r:id="rId7"/>
    <p:sldId id="394" r:id="rId8"/>
    <p:sldId id="395" r:id="rId9"/>
    <p:sldId id="392" r:id="rId10"/>
    <p:sldId id="708" r:id="rId11"/>
    <p:sldId id="742" r:id="rId12"/>
    <p:sldId id="743" r:id="rId13"/>
    <p:sldId id="744" r:id="rId14"/>
    <p:sldId id="745" r:id="rId15"/>
    <p:sldId id="746" r:id="rId16"/>
    <p:sldId id="747" r:id="rId17"/>
    <p:sldId id="748" r:id="rId18"/>
    <p:sldId id="749" r:id="rId19"/>
    <p:sldId id="764" r:id="rId20"/>
    <p:sldId id="765" r:id="rId21"/>
    <p:sldId id="751" r:id="rId22"/>
    <p:sldId id="752" r:id="rId23"/>
    <p:sldId id="753" r:id="rId24"/>
    <p:sldId id="754" r:id="rId25"/>
    <p:sldId id="766" r:id="rId26"/>
    <p:sldId id="767" r:id="rId27"/>
    <p:sldId id="850" r:id="rId28"/>
    <p:sldId id="755" r:id="rId29"/>
    <p:sldId id="756" r:id="rId30"/>
    <p:sldId id="757" r:id="rId31"/>
    <p:sldId id="759" r:id="rId32"/>
    <p:sldId id="769" r:id="rId33"/>
    <p:sldId id="768" r:id="rId34"/>
    <p:sldId id="760" r:id="rId35"/>
    <p:sldId id="761" r:id="rId36"/>
    <p:sldId id="762" r:id="rId37"/>
    <p:sldId id="685" r:id="rId38"/>
    <p:sldId id="623" r:id="rId39"/>
    <p:sldId id="675" r:id="rId40"/>
    <p:sldId id="676" r:id="rId41"/>
    <p:sldId id="634" r:id="rId42"/>
    <p:sldId id="677" r:id="rId43"/>
    <p:sldId id="787" r:id="rId44"/>
    <p:sldId id="790" r:id="rId45"/>
    <p:sldId id="789" r:id="rId46"/>
    <p:sldId id="679" r:id="rId47"/>
    <p:sldId id="664" r:id="rId48"/>
    <p:sldId id="680" r:id="rId49"/>
    <p:sldId id="681" r:id="rId50"/>
    <p:sldId id="682" r:id="rId51"/>
    <p:sldId id="683" r:id="rId52"/>
    <p:sldId id="786" r:id="rId53"/>
    <p:sldId id="791" r:id="rId54"/>
    <p:sldId id="796" r:id="rId55"/>
    <p:sldId id="852" r:id="rId56"/>
    <p:sldId id="802" r:id="rId57"/>
    <p:sldId id="803" r:id="rId58"/>
    <p:sldId id="808" r:id="rId59"/>
    <p:sldId id="809" r:id="rId60"/>
    <p:sldId id="811" r:id="rId61"/>
    <p:sldId id="812" r:id="rId62"/>
    <p:sldId id="814" r:id="rId63"/>
    <p:sldId id="815" r:id="rId64"/>
    <p:sldId id="816" r:id="rId65"/>
    <p:sldId id="817" r:id="rId66"/>
    <p:sldId id="820" r:id="rId67"/>
    <p:sldId id="818" r:id="rId68"/>
    <p:sldId id="823" r:id="rId69"/>
    <p:sldId id="828" r:id="rId70"/>
    <p:sldId id="829" r:id="rId71"/>
    <p:sldId id="827" r:id="rId72"/>
    <p:sldId id="853" r:id="rId73"/>
    <p:sldId id="841" r:id="rId74"/>
    <p:sldId id="843" r:id="rId75"/>
    <p:sldId id="844" r:id="rId76"/>
    <p:sldId id="847" r:id="rId77"/>
    <p:sldId id="848" r:id="rId78"/>
    <p:sldId id="8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Lst>
        </p14:section>
        <p14:section name="Section I - Why Probability and Statistics?" id="{44AF4A3E-F153-4B41-B8D0-8D8CA75B4028}">
          <p14:sldIdLst>
            <p14:sldId id="707"/>
            <p14:sldId id="274"/>
            <p14:sldId id="393"/>
            <p14:sldId id="389"/>
            <p14:sldId id="394"/>
            <p14:sldId id="395"/>
            <p14:sldId id="392"/>
          </p14:sldIdLst>
        </p14:section>
        <p14:section name="Probability Fundamentals" id="{C4521D09-D588-414F-9016-98F9C0F1E87C}">
          <p14:sldIdLst>
            <p14:sldId id="708"/>
            <p14:sldId id="742"/>
            <p14:sldId id="743"/>
            <p14:sldId id="744"/>
            <p14:sldId id="745"/>
            <p14:sldId id="746"/>
            <p14:sldId id="747"/>
            <p14:sldId id="748"/>
            <p14:sldId id="749"/>
            <p14:sldId id="764"/>
            <p14:sldId id="765"/>
            <p14:sldId id="751"/>
            <p14:sldId id="752"/>
            <p14:sldId id="753"/>
            <p14:sldId id="754"/>
            <p14:sldId id="766"/>
            <p14:sldId id="767"/>
            <p14:sldId id="850"/>
            <p14:sldId id="755"/>
            <p14:sldId id="756"/>
            <p14:sldId id="757"/>
            <p14:sldId id="759"/>
            <p14:sldId id="769"/>
            <p14:sldId id="768"/>
            <p14:sldId id="760"/>
            <p14:sldId id="761"/>
            <p14:sldId id="762"/>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6"/>
            <p14:sldId id="852"/>
            <p14:sldId id="802"/>
            <p14:sldId id="803"/>
          </p14:sldIdLst>
        </p14:section>
        <p14:section name="Section 5" id="{C3AD4DBA-67E9-4E5B-A654-C0087575531E}">
          <p14:sldIdLst>
            <p14:sldId id="808"/>
            <p14:sldId id="809"/>
            <p14:sldId id="811"/>
            <p14:sldId id="812"/>
            <p14:sldId id="814"/>
            <p14:sldId id="815"/>
            <p14:sldId id="816"/>
            <p14:sldId id="817"/>
            <p14:sldId id="820"/>
            <p14:sldId id="818"/>
            <p14:sldId id="823"/>
            <p14:sldId id="828"/>
            <p14:sldId id="829"/>
            <p14:sldId id="827"/>
            <p14:sldId id="853"/>
            <p14:sldId id="841"/>
            <p14:sldId id="843"/>
            <p14:sldId id="844"/>
            <p14:sldId id="847"/>
            <p14:sldId id="848"/>
            <p14:sldId id="8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A5A792-2A77-447C-8328-8D455BBF944A}" v="31" dt="2021-10-04T08:51:23.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94280" autoAdjust="0"/>
  </p:normalViewPr>
  <p:slideViewPr>
    <p:cSldViewPr snapToGrid="0">
      <p:cViewPr varScale="1">
        <p:scale>
          <a:sx n="105" d="100"/>
          <a:sy n="105" d="100"/>
        </p:scale>
        <p:origin x="200" y="5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E6A5A792-2A77-447C-8328-8D455BBF944A}"/>
    <pc:docChg chg="modSld">
      <pc:chgData name="Thomas Nield" userId="e7924354f0a44a8c" providerId="LiveId" clId="{E6A5A792-2A77-447C-8328-8D455BBF944A}" dt="2021-10-04T08:51:23.817" v="50" actId="20577"/>
      <pc:docMkLst>
        <pc:docMk/>
      </pc:docMkLst>
      <pc:sldChg chg="modSp mod">
        <pc:chgData name="Thomas Nield" userId="e7924354f0a44a8c" providerId="LiveId" clId="{E6A5A792-2A77-447C-8328-8D455BBF944A}" dt="2021-10-04T08:51:14.338" v="30" actId="20577"/>
        <pc:sldMkLst>
          <pc:docMk/>
          <pc:sldMk cId="608071002" sldId="394"/>
        </pc:sldMkLst>
        <pc:spChg chg="mod">
          <ac:chgData name="Thomas Nield" userId="e7924354f0a44a8c" providerId="LiveId" clId="{E6A5A792-2A77-447C-8328-8D455BBF944A}" dt="2021-10-04T08:51:14.338" v="30" actId="20577"/>
          <ac:spMkLst>
            <pc:docMk/>
            <pc:sldMk cId="608071002" sldId="394"/>
            <ac:spMk id="2" creationId="{062656E8-CA75-4A0C-9C82-16CB482A58E0}"/>
          </ac:spMkLst>
        </pc:spChg>
        <pc:spChg chg="mod">
          <ac:chgData name="Thomas Nield" userId="e7924354f0a44a8c" providerId="LiveId" clId="{E6A5A792-2A77-447C-8328-8D455BBF944A}" dt="2021-10-04T08:51:07.475" v="9" actId="20577"/>
          <ac:spMkLst>
            <pc:docMk/>
            <pc:sldMk cId="608071002" sldId="394"/>
            <ac:spMk id="3" creationId="{3EF4C6BB-1381-45DA-A89A-B6EE6468D504}"/>
          </ac:spMkLst>
        </pc:spChg>
      </pc:sldChg>
      <pc:sldChg chg="modSp mod">
        <pc:chgData name="Thomas Nield" userId="e7924354f0a44a8c" providerId="LiveId" clId="{E6A5A792-2A77-447C-8328-8D455BBF944A}" dt="2021-10-04T08:51:23.817" v="50" actId="20577"/>
        <pc:sldMkLst>
          <pc:docMk/>
          <pc:sldMk cId="1196713286" sldId="395"/>
        </pc:sldMkLst>
        <pc:spChg chg="mod">
          <ac:chgData name="Thomas Nield" userId="e7924354f0a44a8c" providerId="LiveId" clId="{E6A5A792-2A77-447C-8328-8D455BBF944A}" dt="2021-10-04T08:51:23.817" v="50" actId="20577"/>
          <ac:spMkLst>
            <pc:docMk/>
            <pc:sldMk cId="1196713286" sldId="395"/>
            <ac:spMk id="2" creationId="{062656E8-CA75-4A0C-9C82-16CB482A58E0}"/>
          </ac:spMkLst>
        </pc:spChg>
        <pc:spChg chg="mod">
          <ac:chgData name="Thomas Nield" userId="e7924354f0a44a8c" providerId="LiveId" clId="{E6A5A792-2A77-447C-8328-8D455BBF944A}" dt="2021-10-04T08:51:20.078" v="40" actId="20577"/>
          <ac:spMkLst>
            <pc:docMk/>
            <pc:sldMk cId="1196713286" sldId="395"/>
            <ac:spMk id="3" creationId="{3EF4C6BB-1381-45DA-A89A-B6EE6468D5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solidFill>
                <a:schemeClr val="tx1"/>
              </a:solidFill>
            </a:rPr>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solidFill>
                <a:schemeClr val="tx1"/>
              </a:solidFill>
            </a:rPr>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solidFill>
                <a:schemeClr val="tx1"/>
              </a:solidFill>
            </a:rPr>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solidFill>
                <a:schemeClr val="tx1"/>
              </a:solidFill>
            </a:rPr>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solidFill>
                <a:schemeClr val="tx1"/>
              </a:solidFill>
            </a:rPr>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solidFill>
                <a:schemeClr val="tx1"/>
              </a:solidFill>
            </a:rPr>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solidFill>
                <a:schemeClr val="tx1"/>
              </a:solidFill>
            </a:rPr>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AC2A004A-C863-46D2-9E2F-9A779652AED5}" type="presOf" srcId="{AF180F16-A10C-4D2A-AF9D-4180917825FC}" destId="{A913335E-2732-492D-8AA3-81FA1A2B669A}" srcOrd="0"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A389415A-B4CF-4970-B5C9-E7FCE5BEC698}" type="presOf" srcId="{824C8C99-D4F8-4F8F-B4D2-F787B59E7453}" destId="{C60BF3DA-14AE-4C8A-AC0E-10C203882ED2}" srcOrd="0"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66722669-68CD-41D7-8BF0-999609FFD7D5}" srcId="{28DE1196-AE5A-4990-9D5D-84B4B48EDB80}" destId="{459BAF07-8CDD-4245-82C3-A011357DB251}" srcOrd="5" destOrd="0" parTransId="{3615BA9B-9A37-4995-B00C-9B4A1E08DDB0}" sibTransId="{34EE706C-C07A-4622-89D5-31F999FAB67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39</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40</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244743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1/10/23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1/10/23</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9"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pixabay.com/en/dice-six-eyes-gamble-luck-chance-310333/" TargetMode="External"/><Relationship Id="rId4" Type="http://schemas.openxmlformats.org/officeDocument/2006/relationships/image" Target="../media/image13.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en.wikipedia.org/wiki/Glossary_of_craps_terms" TargetMode="Externa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3.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3.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4.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2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3.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4.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24.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pixabay.com/en/dice-six-eyes-gamble-luck-chance-310333/"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earning.oreilly.com/scenarios/probability-from-scratch/978149208054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biology.stackexchange.com/questions/44140/what-is-the-evolutionary-advantage-of-red-green-color-blindn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hyperlink" Target="https://en.wikipedia.org/wiki/Pratt_%26_Whitney_F100" TargetMode="External"/><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jpg"/><Relationship Id="rId7" Type="http://schemas.openxmlformats.org/officeDocument/2006/relationships/image" Target="../media/image29.svg"/><Relationship Id="rId12" Type="http://schemas.openxmlformats.org/officeDocument/2006/relationships/image" Target="../media/image34.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hyperlink" Target="https://creativecommons.org/licenses/by-sa/3.0/" TargetMode="External"/><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hyperlink" Target="https://en.wikipedia.org/wiki/Pratt_%26_Whitney_F100" TargetMode="External"/><Relationship Id="rId9" Type="http://schemas.openxmlformats.org/officeDocument/2006/relationships/image" Target="../media/image31.svg"/><Relationship Id="rId1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31.sv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31.sv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learning.oreilly.com/scenarios/probability-from-scratch/978149208056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Fundamentals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7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err="1"/>
                  <a:t>oddss</a:t>
                </a:r>
                <a:r>
                  <a:rPr lang="en-US" dirty="0"/>
                  <a:t>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8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28" t="-1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pic>
        <p:nvPicPr>
          <p:cNvPr id="5" name="Picture 4">
            <a:extLst>
              <a:ext uri="{FF2B5EF4-FFF2-40B4-BE49-F238E27FC236}">
                <a16:creationId xmlns:a16="http://schemas.microsoft.com/office/drawing/2014/main" id="{D802C254-8AF1-48D1-8A44-743E36A95BC9}"/>
              </a:ext>
            </a:extLst>
          </p:cNvPr>
          <p:cNvPicPr>
            <a:picLocks noChangeAspect="1"/>
          </p:cNvPicPr>
          <p:nvPr/>
        </p:nvPicPr>
        <p:blipFill>
          <a:blip r:embed="rId5"/>
          <a:stretch>
            <a:fillRect/>
          </a:stretch>
        </p:blipFill>
        <p:spPr>
          <a:xfrm>
            <a:off x="6658948" y="1431014"/>
            <a:ext cx="1924319" cy="2267266"/>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3838719"/>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3771062"/>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102651"/>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102651"/>
                <a:ext cx="615873" cy="369332"/>
              </a:xfrm>
              <a:prstGeom prst="rect">
                <a:avLst/>
              </a:prstGeom>
              <a:blipFill>
                <a:blip r:embed="rId8"/>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504D17-B1B9-485D-ADCC-9267D6DA7F17}"/>
              </a:ext>
            </a:extLst>
          </p:cNvPr>
          <p:cNvPicPr>
            <a:picLocks noChangeAspect="1"/>
          </p:cNvPicPr>
          <p:nvPr/>
        </p:nvPicPr>
        <p:blipFill>
          <a:blip r:embed="rId9"/>
          <a:stretch>
            <a:fillRect/>
          </a:stretch>
        </p:blipFill>
        <p:spPr>
          <a:xfrm>
            <a:off x="8906808" y="5115749"/>
            <a:ext cx="2446719" cy="978688"/>
          </a:xfrm>
          <a:prstGeom prst="rect">
            <a:avLst/>
          </a:prstGeom>
        </p:spPr>
      </p:pic>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3298393"/>
              </a:xfrm>
            </p:spPr>
            <p:txBody>
              <a:bodyPr>
                <a:normAutofit fontScale="70000" lnSpcReduction="20000"/>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3298393"/>
              </a:xfrm>
              <a:blipFill>
                <a:blip r:embed="rId2"/>
                <a:stretch>
                  <a:fillRect l="-15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396203260"/>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4F5DC8-088C-4F9C-8903-DFDBBB56226B}"/>
              </a:ext>
            </a:extLst>
          </p:cNvPr>
          <p:cNvPicPr>
            <a:picLocks noChangeAspect="1"/>
          </p:cNvPicPr>
          <p:nvPr/>
        </p:nvPicPr>
        <p:blipFill>
          <a:blip r:embed="rId9"/>
          <a:stretch>
            <a:fillRect/>
          </a:stretch>
        </p:blipFill>
        <p:spPr>
          <a:xfrm>
            <a:off x="2565421" y="4452769"/>
            <a:ext cx="4175776" cy="2066184"/>
          </a:xfrm>
          <a:prstGeom prst="rect">
            <a:avLst/>
          </a:prstGeom>
        </p:spPr>
      </p:pic>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pic>
        <p:nvPicPr>
          <p:cNvPr id="7" name="Picture 6">
            <a:extLst>
              <a:ext uri="{FF2B5EF4-FFF2-40B4-BE49-F238E27FC236}">
                <a16:creationId xmlns:a16="http://schemas.microsoft.com/office/drawing/2014/main" id="{FEBDAEB7-1645-42B8-9B21-795D5AA4D4B4}"/>
              </a:ext>
            </a:extLst>
          </p:cNvPr>
          <p:cNvPicPr>
            <a:picLocks noChangeAspect="1"/>
          </p:cNvPicPr>
          <p:nvPr/>
        </p:nvPicPr>
        <p:blipFill>
          <a:blip r:embed="rId6"/>
          <a:stretch>
            <a:fillRect/>
          </a:stretch>
        </p:blipFill>
        <p:spPr>
          <a:xfrm>
            <a:off x="7425450" y="4822212"/>
            <a:ext cx="4245342" cy="1529161"/>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7805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00493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5586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6110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https://learning.oreilly.com/scenarios/probability-from-scratch/9781492080541/</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8" y="448056"/>
            <a:ext cx="7338522" cy="640080"/>
          </a:xfrm>
        </p:spPr>
        <p:txBody>
          <a:bodyPr>
            <a:normAutofit fontScale="90000"/>
          </a:bodyPr>
          <a:lstStyle/>
          <a:p>
            <a:r>
              <a:rPr lang="en-US" dirty="0" err="1"/>
              <a:t>Katacoda</a:t>
            </a:r>
            <a:r>
              <a:rPr lang="en-US" dirty="0"/>
              <a:t> Interactive Scenario – Probability Logic</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a:blip r:embed="rId3"/>
          <a:stretch>
            <a:fillRect/>
          </a:stretch>
        </p:blipFill>
        <p:spPr>
          <a:xfrm>
            <a:off x="569886" y="1637803"/>
            <a:ext cx="7424791" cy="3896741"/>
          </a:xfrm>
          <a:prstGeom prst="rect">
            <a:avLst/>
          </a:prstGeom>
        </p:spPr>
      </p:pic>
    </p:spTree>
    <p:extLst>
      <p:ext uri="{BB962C8B-B14F-4D97-AF65-F5344CB8AC3E}">
        <p14:creationId xmlns:p14="http://schemas.microsoft.com/office/powerpoint/2010/main" val="778329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.0425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.004</m:t>
                    </m:r>
                  </m:oMath>
                </a14:m>
                <a:r>
                  <a:rPr lang="en-US" dirty="0"/>
                  <a:t>              </a:t>
                </a:r>
              </a:p>
              <a:p>
                <a:endParaRPr lang="en-US" dirty="0"/>
              </a:p>
              <a:p>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73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a:t>Exercise </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338741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It is worth bringing up Bayes Theorem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12" t="-19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p:txBody>
      </p:sp>
    </p:spTree>
    <p:extLst>
      <p:ext uri="{BB962C8B-B14F-4D97-AF65-F5344CB8AC3E}">
        <p14:creationId xmlns:p14="http://schemas.microsoft.com/office/powerpoint/2010/main" val="3984140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139321"/>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most decisions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in Python</a:t>
            </a:r>
          </a:p>
        </p:txBody>
      </p:sp>
      <p:sp>
        <p:nvSpPr>
          <p:cNvPr id="3" name="Rectangle 1">
            <a:extLst>
              <a:ext uri="{FF2B5EF4-FFF2-40B4-BE49-F238E27FC236}">
                <a16:creationId xmlns:a16="http://schemas.microsoft.com/office/drawing/2014/main" id="{04472EE9-BAC5-4DCD-A61E-533A52F65B45}"/>
              </a:ext>
            </a:extLst>
          </p:cNvPr>
          <p:cNvSpPr>
            <a:spLocks noChangeArrowheads="1"/>
          </p:cNvSpPr>
          <p:nvPr/>
        </p:nvSpPr>
        <p:spPr bwMode="auto">
          <a:xfrm>
            <a:off x="1097090" y="2322074"/>
            <a:ext cx="4762072"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binom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p = </a:t>
            </a:r>
            <a:r>
              <a:rPr kumimoji="0" lang="en-US" altLang="en-US" sz="1400" b="0" i="0" u="none" strike="noStrike" cap="none" normalizeH="0" baseline="0" dirty="0">
                <a:ln>
                  <a:noFill/>
                </a:ln>
                <a:solidFill>
                  <a:srgbClr val="0000FF"/>
                </a:solidFill>
                <a:effectLst/>
                <a:latin typeface="JetBrains Mono"/>
              </a:rPr>
              <a:t>0.9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x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probability = </a:t>
            </a:r>
            <a:r>
              <a:rPr kumimoji="0" lang="en-US" altLang="en-US" sz="1400" b="0" i="0" u="none" strike="noStrike" cap="none" normalizeH="0" baseline="0" dirty="0" err="1">
                <a:ln>
                  <a:noFill/>
                </a:ln>
                <a:solidFill>
                  <a:srgbClr val="000000"/>
                </a:solidFill>
                <a:effectLst/>
                <a:latin typeface="JetBrains Mono"/>
              </a:rPr>
              <a:t>binom.pmf</a:t>
            </a:r>
            <a:r>
              <a:rPr kumimoji="0" lang="en-US" altLang="en-US" sz="1400" b="0" i="0" u="none" strike="noStrike" cap="none" normalizeH="0" baseline="0" dirty="0">
                <a:ln>
                  <a:noFill/>
                </a:ln>
                <a:solidFill>
                  <a:srgbClr val="000000"/>
                </a:solidFill>
                <a:effectLst/>
                <a:latin typeface="JetBrains Mono"/>
              </a:rPr>
              <a:t>(x, n, 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"{0} - {1}"</a:t>
            </a:r>
            <a:r>
              <a:rPr kumimoji="0" lang="en-US" altLang="en-US" sz="1400" b="0" i="0" u="none" strike="noStrike" cap="none" normalizeH="0" baseline="0" dirty="0">
                <a:ln>
                  <a:noFill/>
                </a:ln>
                <a:solidFill>
                  <a:srgbClr val="000000"/>
                </a:solidFill>
                <a:effectLst/>
                <a:latin typeface="JetBrains Mono"/>
              </a:rPr>
              <a:t>.format(x, probability))</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3C6276B-C158-4C46-8B7B-3E804E9B2F29}"/>
              </a:ext>
            </a:extLst>
          </p:cNvPr>
          <p:cNvSpPr txBox="1"/>
          <p:nvPr/>
        </p:nvSpPr>
        <p:spPr>
          <a:xfrm>
            <a:off x="7858431" y="2188510"/>
            <a:ext cx="3834874" cy="3139321"/>
          </a:xfrm>
          <a:prstGeom prst="rect">
            <a:avLst/>
          </a:prstGeom>
          <a:noFill/>
        </p:spPr>
        <p:txBody>
          <a:bodyPr wrap="square">
            <a:spAutoFit/>
          </a:bodyPr>
          <a:lstStyle/>
          <a:p>
            <a:r>
              <a:rPr lang="en-US" dirty="0"/>
              <a:t>0 - 9.99999999999996e-11</a:t>
            </a:r>
          </a:p>
          <a:p>
            <a:r>
              <a:rPr lang="en-US" dirty="0"/>
              <a:t>1 - 8.999999999999996e-09</a:t>
            </a:r>
          </a:p>
          <a:p>
            <a:r>
              <a:rPr lang="en-US" dirty="0"/>
              <a:t>2 - 3.644999999999996e-07</a:t>
            </a:r>
          </a:p>
          <a:p>
            <a:r>
              <a:rPr lang="en-US" dirty="0"/>
              <a:t>3 - 8.748000000000003e-06</a:t>
            </a:r>
          </a:p>
          <a:p>
            <a:r>
              <a:rPr lang="en-US" dirty="0"/>
              <a:t>4 - 0.0001377809999999999</a:t>
            </a:r>
          </a:p>
          <a:p>
            <a:r>
              <a:rPr lang="en-US" dirty="0"/>
              <a:t>5 - 0.0014880347999999988</a:t>
            </a:r>
          </a:p>
          <a:p>
            <a:r>
              <a:rPr lang="en-US" dirty="0"/>
              <a:t>6 - 0.011160260999999996</a:t>
            </a:r>
          </a:p>
          <a:p>
            <a:r>
              <a:rPr lang="en-US" dirty="0"/>
              <a:t>7 - 0.05739562800000001</a:t>
            </a:r>
          </a:p>
          <a:p>
            <a:r>
              <a:rPr lang="en-US" dirty="0"/>
              <a:t>8 - 0.19371024449999993</a:t>
            </a:r>
          </a:p>
          <a:p>
            <a:r>
              <a:rPr lang="en-US" dirty="0"/>
              <a:t>9 - 0.38742048900000037</a:t>
            </a:r>
          </a:p>
          <a:p>
            <a:r>
              <a:rPr lang="en-US" dirty="0"/>
              <a:t>10 - 0.34867844010000004</a:t>
            </a:r>
          </a:p>
        </p:txBody>
      </p:sp>
    </p:spTree>
    <p:extLst>
      <p:ext uri="{BB962C8B-B14F-4D97-AF65-F5344CB8AC3E}">
        <p14:creationId xmlns:p14="http://schemas.microsoft.com/office/powerpoint/2010/main" val="532938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13.2%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a:t>
            </a:r>
            <a:r>
              <a:rPr lang="en-US"/>
              <a:t>that 13.2</a:t>
            </a:r>
            <a:r>
              <a:rPr lang="en-US" dirty="0"/>
              <a:t>%!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in Python</a:t>
            </a: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C789245B-6FBD-48F8-96BC-71FA3F89CB7D}"/>
              </a:ext>
            </a:extLst>
          </p:cNvPr>
          <p:cNvSpPr>
            <a:spLocks noChangeArrowheads="1"/>
          </p:cNvSpPr>
          <p:nvPr/>
        </p:nvSpPr>
        <p:spPr bwMode="auto">
          <a:xfrm>
            <a:off x="878441" y="1475014"/>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a:t>
            </a:r>
            <a:r>
              <a:rPr kumimoji="0" lang="en-US" altLang="en-US" b="0" i="0" u="none" strike="noStrike" cap="none" normalizeH="0" baseline="0" dirty="0">
                <a:ln>
                  <a:noFill/>
                </a:ln>
                <a:solidFill>
                  <a:srgbClr val="0000FF"/>
                </a:solidFill>
                <a:effectLst/>
                <a:latin typeface="JetBrains Mono"/>
              </a:rPr>
              <a:t>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2</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p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.90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(p)</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7" name="Picture 10">
            <a:extLst>
              <a:ext uri="{FF2B5EF4-FFF2-40B4-BE49-F238E27FC236}">
                <a16:creationId xmlns:a16="http://schemas.microsoft.com/office/drawing/2014/main" id="{BBF98A64-7088-484B-87AC-9583D9AEC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46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https://learning.oreilly.com/scenarios/probability-from-scratch/9781492080565/</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Binomial and Beta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r="2027"/>
          <a:stretch/>
        </p:blipFill>
        <p:spPr>
          <a:xfrm>
            <a:off x="816040" y="1637803"/>
            <a:ext cx="6791973" cy="3896741"/>
          </a:xfrm>
          <a:prstGeom prst="rect">
            <a:avLst/>
          </a:prstGeom>
        </p:spPr>
      </p:pic>
    </p:spTree>
    <p:extLst>
      <p:ext uri="{BB962C8B-B14F-4D97-AF65-F5344CB8AC3E}">
        <p14:creationId xmlns:p14="http://schemas.microsoft.com/office/powerpoint/2010/main" val="1064905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87FC500-ADB9-4CC2-A301-43692478EE01}"/>
              </a:ext>
            </a:extLst>
          </p:cNvPr>
          <p:cNvSpPr>
            <a:spLocks noChangeArrowheads="1"/>
          </p:cNvSpPr>
          <p:nvPr/>
        </p:nvSpPr>
        <p:spPr bwMode="auto">
          <a:xfrm>
            <a:off x="601535" y="3863756"/>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1</a:t>
            </a:r>
            <a:r>
              <a:rPr kumimoji="0" lang="en-US" altLang="en-US" b="0" i="0" u="none" strike="noStrike" cap="none" normalizeH="0" baseline="0" dirty="0">
                <a:ln>
                  <a:noFill/>
                </a:ln>
                <a:solidFill>
                  <a:srgbClr val="0000FF"/>
                </a:solidFill>
                <a:effectLst/>
                <a:latin typeface="JetBrains Mono"/>
              </a:rPr>
              <a:t>5</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4</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.50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rule</a:t>
            </a:r>
            <a:r>
              <a:rPr lang="en-US" dirty="0"/>
              <a:t>,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statistics </a:t>
            </a:r>
            <a:r>
              <a:rPr lang="en-US" b="1" dirty="0"/>
              <a:t>is the most popularly understood approach to deriving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Statistics</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770608"/>
            <a:ext cx="4994366"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mean = </a:t>
            </a:r>
            <a:r>
              <a:rPr kumimoji="0" lang="en-US" altLang="en-US" sz="1400" b="0" i="0" u="none" strike="noStrike" cap="none" normalizeH="0" baseline="0" dirty="0">
                <a:ln>
                  <a:noFill/>
                </a:ln>
                <a:solidFill>
                  <a:srgbClr val="0000FF"/>
                </a:solidFill>
                <a:effectLst/>
                <a:latin typeface="JetBrains Mono"/>
              </a:rPr>
              <a:t>64.43</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2.99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66</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62</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a:solidFill>
                  <a:srgbClr val="FF0000"/>
                </a:solidFill>
              </a:rPr>
              <a:t>Bayesian statistics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Statistics</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4652</TotalTime>
  <Words>6522</Words>
  <Application>Microsoft Macintosh PowerPoint</Application>
  <PresentationFormat>Widescreen</PresentationFormat>
  <Paragraphs>605</Paragraphs>
  <Slides>78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Cambria Math</vt:lpstr>
      <vt:lpstr>Consolas</vt:lpstr>
      <vt:lpstr>JetBrains Mono</vt:lpstr>
      <vt:lpstr>Segoe UI</vt:lpstr>
      <vt:lpstr>Segoe UI Light</vt:lpstr>
      <vt:lpstr>WelcomeDoc</vt:lpstr>
      <vt:lpstr>Probability Fundamentals</vt:lpstr>
      <vt:lpstr>What to Expect</vt:lpstr>
      <vt:lpstr>Section I</vt:lpstr>
      <vt:lpstr>Why Learn Probability?</vt:lpstr>
      <vt:lpstr>Probability versus Statistics </vt:lpstr>
      <vt:lpstr>What is Probability?</vt:lpstr>
      <vt:lpstr>Frequentist Statistics</vt:lpstr>
      <vt:lpstr>Bayesian Statistics</vt:lpstr>
      <vt:lpstr>Bayes versus Frequentist? Which is right? </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Exercise #1 </vt:lpstr>
      <vt:lpstr>Exercise #1 </vt:lpstr>
      <vt:lpstr>Union Probability – Mutually Exclusive</vt:lpstr>
      <vt:lpstr>Union Probability – Non-Mutually Exclusive</vt:lpstr>
      <vt:lpstr>Union Probability – Non-Mutually Exclusive</vt:lpstr>
      <vt:lpstr>The Sum Rule </vt:lpstr>
      <vt:lpstr>Exercise #2</vt:lpstr>
      <vt:lpstr>Exercise #2</vt:lpstr>
      <vt:lpstr>Katacoda Interactive Scenario – Probability Logic</vt:lpstr>
      <vt:lpstr>Conditional Probability</vt:lpstr>
      <vt:lpstr>Conditional Probability</vt:lpstr>
      <vt:lpstr>Conditional Probability</vt:lpstr>
      <vt:lpstr>Conditional Probability</vt:lpstr>
      <vt:lpstr>Exercise </vt:lpstr>
      <vt:lpstr>Exercise </vt:lpstr>
      <vt:lpstr>Bayes Theorem</vt:lpstr>
      <vt:lpstr>Bayes Theorem</vt:lpstr>
      <vt:lpstr>Bayes Theorem</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Beta Distribution in Python</vt:lpstr>
      <vt:lpstr>Katacoda Interactive Scenario – Binomial and Beta Distribution</vt:lpstr>
      <vt:lpstr>Exercise </vt:lpstr>
      <vt:lpstr>Exercise </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68-95-99.5 Rule </vt:lpstr>
      <vt:lpstr>Cumulative Density Function (CDF)</vt:lpstr>
      <vt:lpstr>Cumulative Density Function (CDF)</vt:lpstr>
      <vt:lpstr>Katacoda Interactive Scenario – Normal Distribution</vt:lpstr>
      <vt:lpstr>Standard Normal Distribution</vt:lpstr>
      <vt:lpstr>Central Limit Theorem</vt:lpstr>
      <vt:lpstr>Central Limit Theorem</vt:lpstr>
      <vt:lpstr>Other Distribution Types</vt:lpstr>
      <vt:lpstr>Exercise  </vt:lpstr>
      <vt:lpstr>Exercise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232</cp:revision>
  <dcterms:created xsi:type="dcterms:W3CDTF">2016-08-14T20:32:10Z</dcterms:created>
  <dcterms:modified xsi:type="dcterms:W3CDTF">2023-01-10T15:02:41Z</dcterms:modified>
  <cp:version/>
</cp:coreProperties>
</file>